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310" r:id="rId5"/>
    <p:sldId id="309" r:id="rId6"/>
    <p:sldId id="307" r:id="rId7"/>
    <p:sldId id="264" r:id="rId8"/>
    <p:sldId id="267" r:id="rId9"/>
    <p:sldId id="312" r:id="rId10"/>
    <p:sldId id="270" r:id="rId11"/>
    <p:sldId id="271" r:id="rId12"/>
    <p:sldId id="317" r:id="rId13"/>
    <p:sldId id="318" r:id="rId14"/>
    <p:sldId id="276" r:id="rId15"/>
    <p:sldId id="273" r:id="rId16"/>
    <p:sldId id="277" r:id="rId17"/>
    <p:sldId id="313" r:id="rId18"/>
    <p:sldId id="314" r:id="rId19"/>
    <p:sldId id="283" r:id="rId20"/>
    <p:sldId id="281" r:id="rId21"/>
    <p:sldId id="284" r:id="rId22"/>
    <p:sldId id="285" r:id="rId23"/>
    <p:sldId id="286" r:id="rId24"/>
    <p:sldId id="287" r:id="rId25"/>
    <p:sldId id="288" r:id="rId26"/>
    <p:sldId id="289" r:id="rId27"/>
    <p:sldId id="319" r:id="rId28"/>
    <p:sldId id="320" r:id="rId29"/>
    <p:sldId id="290" r:id="rId30"/>
    <p:sldId id="321" r:id="rId31"/>
    <p:sldId id="291" r:id="rId32"/>
    <p:sldId id="292" r:id="rId33"/>
    <p:sldId id="294" r:id="rId34"/>
    <p:sldId id="295" r:id="rId35"/>
    <p:sldId id="296" r:id="rId36"/>
    <p:sldId id="297" r:id="rId37"/>
    <p:sldId id="322" r:id="rId38"/>
    <p:sldId id="298" r:id="rId39"/>
    <p:sldId id="323" r:id="rId40"/>
    <p:sldId id="324" r:id="rId41"/>
    <p:sldId id="300" r:id="rId42"/>
    <p:sldId id="301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87" d="100"/>
          <a:sy n="87" d="100"/>
        </p:scale>
        <p:origin x="9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F86FA-FCB8-4A04-A6A7-B98A482513C3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D6780-832C-4D8D-8C95-104697F208F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97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D6780-832C-4D8D-8C95-104697F208FD}" type="slidenum">
              <a:rPr lang="nl-NL" smtClean="0"/>
              <a:pPr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58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10077-F2ED-499C-8E65-616F465E8A5F}" type="datetimeFigureOut">
              <a:rPr lang="nl-NL" smtClean="0"/>
              <a:pPr/>
              <a:t>25-9-2014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986C8-B05B-4BC9-9161-1FD1402BD7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is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vak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us.123rf.com/400wm/400/400/nini3000/nini30001204/nini3000120400117/13168731-gezicht-portret-van-een-aantrekkelijke-jonge-blonde-vrouw-met-een-fronsende-scheve-vragende-uitdru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636912"/>
            <a:ext cx="25431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Opbouw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Celmembraan</a:t>
            </a:r>
            <a:r>
              <a:rPr lang="en-US" dirty="0" smtClean="0"/>
              <a:t>; </a:t>
            </a:r>
            <a:r>
              <a:rPr lang="en-US" dirty="0" err="1" smtClean="0"/>
              <a:t>bescherming</a:t>
            </a:r>
            <a:r>
              <a:rPr lang="en-US" dirty="0" smtClean="0"/>
              <a:t>, </a:t>
            </a:r>
            <a:r>
              <a:rPr lang="en-US" dirty="0" err="1" smtClean="0"/>
              <a:t>opname</a:t>
            </a:r>
            <a:r>
              <a:rPr lang="en-US" dirty="0" smtClean="0"/>
              <a:t> en </a:t>
            </a:r>
            <a:r>
              <a:rPr lang="en-US" dirty="0" err="1" smtClean="0"/>
              <a:t>afgifte</a:t>
            </a:r>
            <a:r>
              <a:rPr lang="en-US" dirty="0" smtClean="0"/>
              <a:t> van </a:t>
            </a:r>
            <a:r>
              <a:rPr lang="en-US" dirty="0" err="1" smtClean="0"/>
              <a:t>stoffen</a:t>
            </a:r>
            <a:r>
              <a:rPr lang="en-US" dirty="0" smtClean="0"/>
              <a:t>, </a:t>
            </a:r>
            <a:r>
              <a:rPr lang="en-US" dirty="0" err="1" smtClean="0"/>
              <a:t>communicatie</a:t>
            </a:r>
            <a:endParaRPr lang="en-US" dirty="0" smtClean="0"/>
          </a:p>
          <a:p>
            <a:r>
              <a:rPr lang="en-US" dirty="0" smtClean="0"/>
              <a:t>Kern </a:t>
            </a:r>
            <a:r>
              <a:rPr lang="en-US" dirty="0" err="1" smtClean="0"/>
              <a:t>bevat</a:t>
            </a:r>
            <a:r>
              <a:rPr lang="en-US" dirty="0" smtClean="0"/>
              <a:t> </a:t>
            </a:r>
            <a:r>
              <a:rPr lang="en-US" dirty="0" err="1" smtClean="0"/>
              <a:t>genetisch</a:t>
            </a:r>
            <a:r>
              <a:rPr lang="en-US" dirty="0" smtClean="0"/>
              <a:t> </a:t>
            </a:r>
            <a:r>
              <a:rPr lang="en-US" dirty="0" err="1" smtClean="0"/>
              <a:t>matriaal</a:t>
            </a:r>
            <a:r>
              <a:rPr lang="en-US" dirty="0" smtClean="0"/>
              <a:t>; is het </a:t>
            </a:r>
            <a:r>
              <a:rPr lang="en-US" dirty="0" err="1" smtClean="0"/>
              <a:t>brein</a:t>
            </a:r>
            <a:r>
              <a:rPr lang="en-US" dirty="0" smtClean="0"/>
              <a:t> van de </a:t>
            </a:r>
            <a:r>
              <a:rPr lang="en-US" dirty="0" err="1" smtClean="0"/>
              <a:t>cel</a:t>
            </a:r>
            <a:endParaRPr lang="en-US" dirty="0" smtClean="0"/>
          </a:p>
          <a:p>
            <a:r>
              <a:rPr lang="en-US" dirty="0" err="1" smtClean="0"/>
              <a:t>Mitochondrieen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</a:t>
            </a:r>
            <a:r>
              <a:rPr lang="en-US" dirty="0" err="1" smtClean="0"/>
              <a:t>energiecentrales</a:t>
            </a:r>
            <a:endParaRPr lang="en-US" dirty="0" smtClean="0"/>
          </a:p>
          <a:p>
            <a:r>
              <a:rPr lang="en-US" dirty="0" err="1" smtClean="0"/>
              <a:t>Endoplasmatisch</a:t>
            </a:r>
            <a:r>
              <a:rPr lang="en-US" dirty="0" smtClean="0"/>
              <a:t> reticulum; </a:t>
            </a:r>
            <a:r>
              <a:rPr lang="en-US" dirty="0" err="1" smtClean="0"/>
              <a:t>fabriek</a:t>
            </a:r>
            <a:r>
              <a:rPr lang="en-US" dirty="0" smtClean="0"/>
              <a:t> van de </a:t>
            </a:r>
            <a:r>
              <a:rPr lang="en-US" dirty="0" err="1" smtClean="0"/>
              <a:t>cel</a:t>
            </a:r>
            <a:r>
              <a:rPr lang="en-US" dirty="0" smtClean="0"/>
              <a:t>/</a:t>
            </a:r>
            <a:r>
              <a:rPr lang="en-US" dirty="0" err="1" smtClean="0"/>
              <a:t>opslagplaats</a:t>
            </a:r>
            <a:endParaRPr lang="en-US" dirty="0" smtClean="0"/>
          </a:p>
          <a:p>
            <a:r>
              <a:rPr lang="en-US" dirty="0" smtClean="0"/>
              <a:t>Golgi </a:t>
            </a:r>
            <a:r>
              <a:rPr lang="en-US" dirty="0" err="1" smtClean="0"/>
              <a:t>apparaat</a:t>
            </a:r>
            <a:r>
              <a:rPr lang="en-US" dirty="0" smtClean="0"/>
              <a:t>; </a:t>
            </a:r>
            <a:r>
              <a:rPr lang="en-US" dirty="0" err="1" smtClean="0"/>
              <a:t>opslagplaats</a:t>
            </a:r>
            <a:endParaRPr lang="en-US" dirty="0" smtClean="0"/>
          </a:p>
          <a:p>
            <a:r>
              <a:rPr lang="en-US" dirty="0" err="1" smtClean="0"/>
              <a:t>Centrosomen</a:t>
            </a:r>
            <a:r>
              <a:rPr lang="en-US" dirty="0" smtClean="0"/>
              <a:t>; </a:t>
            </a:r>
            <a:r>
              <a:rPr lang="en-US" dirty="0" err="1" smtClean="0"/>
              <a:t>spelen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celdeling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Tijdelijke aanduiding voor inhoud 10" descr="grapje cel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90625" y="3024981"/>
            <a:ext cx="2571750" cy="1676400"/>
          </a:xfrm>
        </p:spPr>
      </p:pic>
      <p:pic>
        <p:nvPicPr>
          <p:cNvPr id="12" name="Tijdelijke aanduiding voor inhoud 11" descr="grapje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48350" y="3144044"/>
            <a:ext cx="1638300" cy="143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Zenuwcel</a:t>
            </a:r>
            <a:r>
              <a:rPr lang="en-US" dirty="0" smtClean="0"/>
              <a:t>=neuron</a:t>
            </a:r>
            <a:endParaRPr lang="nl-NL" dirty="0"/>
          </a:p>
        </p:txBody>
      </p:sp>
      <p:pic>
        <p:nvPicPr>
          <p:cNvPr id="5" name="Tijdelijke aanduiding voor afbeelding 4" descr="zenuwcel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170" r="8170"/>
          <a:stretch>
            <a:fillRect/>
          </a:stretch>
        </p:blipFill>
        <p:spPr>
          <a:xfrm>
            <a:off x="1763688" y="612775"/>
            <a:ext cx="5515000" cy="4114800"/>
          </a:xfrm>
        </p:spPr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afbeelding 4" descr="bloedce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77" b="3477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Bloedcel</a:t>
            </a:r>
            <a:r>
              <a:rPr lang="en-US" dirty="0" smtClean="0"/>
              <a:t>= </a:t>
            </a:r>
            <a:r>
              <a:rPr lang="en-US" dirty="0" err="1" smtClean="0"/>
              <a:t>erythrocyt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Celmembraan</a:t>
            </a:r>
            <a:r>
              <a:rPr lang="en-US" dirty="0" smtClean="0"/>
              <a:t> </a:t>
            </a:r>
            <a:r>
              <a:rPr lang="en-US" dirty="0" err="1" smtClean="0"/>
              <a:t>functies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Bescherming</a:t>
            </a:r>
            <a:endParaRPr lang="en-US" dirty="0" smtClean="0"/>
          </a:p>
          <a:p>
            <a:r>
              <a:rPr lang="en-US" dirty="0" err="1" smtClean="0"/>
              <a:t>Opname</a:t>
            </a:r>
            <a:r>
              <a:rPr lang="en-US" dirty="0" smtClean="0"/>
              <a:t> en </a:t>
            </a:r>
            <a:r>
              <a:rPr lang="en-US" dirty="0" err="1" smtClean="0"/>
              <a:t>afgifte</a:t>
            </a:r>
            <a:r>
              <a:rPr lang="en-US" dirty="0" smtClean="0"/>
              <a:t> van </a:t>
            </a:r>
            <a:r>
              <a:rPr lang="en-US" dirty="0" err="1" smtClean="0"/>
              <a:t>stoffen</a:t>
            </a:r>
            <a:endParaRPr lang="en-US" dirty="0" smtClean="0"/>
          </a:p>
          <a:p>
            <a:r>
              <a:rPr lang="en-US" dirty="0" err="1" smtClean="0"/>
              <a:t>communicatie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Opname</a:t>
            </a:r>
            <a:r>
              <a:rPr lang="en-US" dirty="0" smtClean="0"/>
              <a:t> en </a:t>
            </a:r>
            <a:r>
              <a:rPr lang="en-US" dirty="0" err="1" smtClean="0"/>
              <a:t>afgifte</a:t>
            </a:r>
            <a:r>
              <a:rPr lang="en-US" dirty="0" smtClean="0"/>
              <a:t> van </a:t>
            </a:r>
            <a:r>
              <a:rPr lang="en-US" dirty="0" err="1" smtClean="0"/>
              <a:t>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Dmv</a:t>
            </a:r>
            <a:r>
              <a:rPr lang="en-US" dirty="0" smtClean="0"/>
              <a:t> </a:t>
            </a:r>
            <a:r>
              <a:rPr lang="en-US" dirty="0" err="1" smtClean="0"/>
              <a:t>transporteiwitten</a:t>
            </a:r>
            <a:r>
              <a:rPr lang="en-US" dirty="0" smtClean="0"/>
              <a:t>; </a:t>
            </a:r>
            <a:r>
              <a:rPr lang="en-US" dirty="0" err="1" smtClean="0"/>
              <a:t>ionkanalen</a:t>
            </a:r>
            <a:r>
              <a:rPr lang="en-US" dirty="0" smtClean="0"/>
              <a:t>(</a:t>
            </a:r>
            <a:r>
              <a:rPr lang="en-US" dirty="0" err="1" smtClean="0"/>
              <a:t>elektrische</a:t>
            </a:r>
            <a:r>
              <a:rPr lang="en-US" dirty="0" smtClean="0"/>
              <a:t> gradient)</a:t>
            </a:r>
          </a:p>
          <a:p>
            <a:r>
              <a:rPr lang="en-US" dirty="0" err="1" smtClean="0"/>
              <a:t>Lopende</a:t>
            </a:r>
            <a:r>
              <a:rPr lang="en-US" dirty="0" smtClean="0"/>
              <a:t> band </a:t>
            </a:r>
            <a:r>
              <a:rPr lang="en-US" dirty="0" err="1" smtClean="0"/>
              <a:t>mechanisme</a:t>
            </a:r>
            <a:r>
              <a:rPr lang="en-US" dirty="0" smtClean="0"/>
              <a:t>/</a:t>
            </a:r>
            <a:r>
              <a:rPr lang="en-US" dirty="0" err="1" smtClean="0"/>
              <a:t>draaideurmechanisme</a:t>
            </a:r>
            <a:endParaRPr lang="en-US" dirty="0" smtClean="0"/>
          </a:p>
          <a:p>
            <a:r>
              <a:rPr lang="en-US" dirty="0" smtClean="0"/>
              <a:t>Via </a:t>
            </a:r>
            <a:r>
              <a:rPr lang="en-US" dirty="0" err="1" smtClean="0"/>
              <a:t>instulpingen</a:t>
            </a:r>
            <a:r>
              <a:rPr lang="en-US" dirty="0" smtClean="0"/>
              <a:t> </a:t>
            </a:r>
            <a:r>
              <a:rPr lang="en-US" dirty="0" err="1" smtClean="0"/>
              <a:t>vacuolen</a:t>
            </a:r>
            <a:r>
              <a:rPr lang="en-US" dirty="0" smtClean="0"/>
              <a:t>(</a:t>
            </a:r>
            <a:r>
              <a:rPr lang="en-US" dirty="0" err="1" smtClean="0"/>
              <a:t>transportblaasje</a:t>
            </a:r>
            <a:r>
              <a:rPr lang="en-US" dirty="0" smtClean="0"/>
              <a:t>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Communicatie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Kan door direct contact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r>
              <a:rPr lang="en-US" dirty="0" smtClean="0"/>
              <a:t>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door:</a:t>
            </a:r>
          </a:p>
          <a:p>
            <a:r>
              <a:rPr lang="en-US" dirty="0" err="1" smtClean="0"/>
              <a:t>Chemische</a:t>
            </a:r>
            <a:r>
              <a:rPr lang="en-US" dirty="0" smtClean="0"/>
              <a:t> </a:t>
            </a:r>
            <a:r>
              <a:rPr lang="en-US" dirty="0" err="1" smtClean="0"/>
              <a:t>signaalstoffen</a:t>
            </a:r>
            <a:r>
              <a:rPr lang="en-US" dirty="0" smtClean="0"/>
              <a:t>; </a:t>
            </a:r>
            <a:r>
              <a:rPr lang="en-US" dirty="0" err="1" smtClean="0"/>
              <a:t>afstand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endParaRPr lang="en-US" dirty="0" smtClean="0"/>
          </a:p>
          <a:p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neurotranmitters</a:t>
            </a:r>
            <a:r>
              <a:rPr lang="en-US" dirty="0" smtClean="0"/>
              <a:t>, 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signaalstoffen</a:t>
            </a:r>
            <a:r>
              <a:rPr lang="en-US" dirty="0" smtClean="0"/>
              <a:t> en </a:t>
            </a:r>
            <a:r>
              <a:rPr lang="en-US" dirty="0" err="1" smtClean="0"/>
              <a:t>hormonen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Neurotransmitters: </a:t>
            </a:r>
            <a:r>
              <a:rPr lang="en-US" dirty="0" err="1" smtClean="0"/>
              <a:t>afstand</a:t>
            </a:r>
            <a:r>
              <a:rPr lang="en-US" dirty="0" smtClean="0"/>
              <a:t> heel </a:t>
            </a:r>
            <a:r>
              <a:rPr lang="en-US" dirty="0" err="1" smtClean="0"/>
              <a:t>klein</a:t>
            </a:r>
            <a:endParaRPr lang="nl-NL" dirty="0"/>
          </a:p>
        </p:txBody>
      </p:sp>
      <p:pic>
        <p:nvPicPr>
          <p:cNvPr id="4" name="Tijdelijke aanduiding voor inhoud 3" descr="neurotransmitte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8901" y="1600200"/>
            <a:ext cx="56261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Plaatstelijke</a:t>
            </a:r>
            <a:r>
              <a:rPr lang="en-US" dirty="0" smtClean="0"/>
              <a:t> </a:t>
            </a:r>
            <a:r>
              <a:rPr lang="en-US" dirty="0" err="1" smtClean="0"/>
              <a:t>verspreiding</a:t>
            </a:r>
            <a:r>
              <a:rPr lang="en-US" dirty="0" smtClean="0"/>
              <a:t> (</a:t>
            </a:r>
            <a:r>
              <a:rPr lang="en-US" dirty="0" err="1" smtClean="0"/>
              <a:t>lokale</a:t>
            </a:r>
            <a:r>
              <a:rPr lang="en-US" dirty="0" smtClean="0"/>
              <a:t> </a:t>
            </a:r>
            <a:r>
              <a:rPr lang="en-US" dirty="0" err="1" smtClean="0"/>
              <a:t>signaalstoffen</a:t>
            </a:r>
            <a:r>
              <a:rPr lang="en-US" dirty="0" smtClean="0"/>
              <a:t> , </a:t>
            </a:r>
            <a:r>
              <a:rPr lang="en-US" dirty="0" err="1" smtClean="0"/>
              <a:t>dmv</a:t>
            </a:r>
            <a:r>
              <a:rPr lang="en-US" dirty="0" smtClean="0"/>
              <a:t> </a:t>
            </a:r>
            <a:r>
              <a:rPr lang="en-US" dirty="0" err="1" smtClean="0"/>
              <a:t>diffusie</a:t>
            </a:r>
            <a:r>
              <a:rPr lang="en-US" dirty="0" smtClean="0"/>
              <a:t> 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prostaglandines</a:t>
            </a:r>
            <a:r>
              <a:rPr lang="en-US" dirty="0" smtClean="0"/>
              <a:t>, </a:t>
            </a:r>
            <a:r>
              <a:rPr lang="en-US" dirty="0" err="1" smtClean="0"/>
              <a:t>tromboxanen</a:t>
            </a:r>
            <a:r>
              <a:rPr lang="en-US" dirty="0" smtClean="0"/>
              <a:t>, </a:t>
            </a:r>
            <a:r>
              <a:rPr lang="en-US" dirty="0" err="1" smtClean="0"/>
              <a:t>leucotrienen</a:t>
            </a:r>
            <a:endParaRPr lang="nl-NL" dirty="0"/>
          </a:p>
        </p:txBody>
      </p:sp>
      <p:pic>
        <p:nvPicPr>
          <p:cNvPr id="4" name="Tijdelijke aanduiding voor inhoud 3" descr="plaatselijke ontsteking huid h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8075" y="2629694"/>
            <a:ext cx="1847850" cy="24669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afstand</a:t>
            </a:r>
            <a:r>
              <a:rPr lang="en-US" dirty="0" smtClean="0"/>
              <a:t> door het </a:t>
            </a: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dmv</a:t>
            </a:r>
            <a:r>
              <a:rPr lang="en-US" dirty="0" smtClean="0"/>
              <a:t> </a:t>
            </a:r>
            <a:r>
              <a:rPr lang="en-US" dirty="0" err="1" smtClean="0"/>
              <a:t>hormonen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insuline</a:t>
            </a:r>
            <a:endParaRPr lang="nl-NL" dirty="0"/>
          </a:p>
        </p:txBody>
      </p:sp>
      <p:pic>
        <p:nvPicPr>
          <p:cNvPr id="4" name="Tijdelijke aanduiding voor inhoud 3" descr="allergische reac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2995" y="1866010"/>
            <a:ext cx="2765149" cy="415527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de taken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dierenartsassistente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Baliewerkzaamheden;telefoon</a:t>
            </a:r>
            <a:r>
              <a:rPr lang="en-US" dirty="0" smtClean="0"/>
              <a:t>, </a:t>
            </a:r>
            <a:r>
              <a:rPr lang="en-US" dirty="0" err="1" smtClean="0"/>
              <a:t>klanten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balie</a:t>
            </a:r>
            <a:r>
              <a:rPr lang="en-US" dirty="0" smtClean="0"/>
              <a:t> </a:t>
            </a:r>
            <a:r>
              <a:rPr lang="en-US" dirty="0" err="1" smtClean="0"/>
              <a:t>helpen</a:t>
            </a:r>
            <a:r>
              <a:rPr lang="en-US" dirty="0" smtClean="0"/>
              <a:t>, </a:t>
            </a:r>
            <a:r>
              <a:rPr lang="en-US" dirty="0" err="1" smtClean="0"/>
              <a:t>medicijnen</a:t>
            </a:r>
            <a:r>
              <a:rPr lang="en-US" dirty="0" smtClean="0"/>
              <a:t> </a:t>
            </a:r>
            <a:r>
              <a:rPr lang="en-US" dirty="0" err="1" smtClean="0"/>
              <a:t>klaar</a:t>
            </a:r>
            <a:r>
              <a:rPr lang="en-US" dirty="0" smtClean="0"/>
              <a:t> </a:t>
            </a:r>
            <a:r>
              <a:rPr lang="en-US" dirty="0" err="1" smtClean="0"/>
              <a:t>leggen</a:t>
            </a:r>
            <a:endParaRPr lang="en-US" dirty="0" smtClean="0"/>
          </a:p>
          <a:p>
            <a:r>
              <a:rPr lang="en-US" dirty="0" err="1" smtClean="0"/>
              <a:t>Spreekkamer</a:t>
            </a:r>
            <a:r>
              <a:rPr lang="en-US" dirty="0" smtClean="0"/>
              <a:t>; </a:t>
            </a:r>
            <a:r>
              <a:rPr lang="en-US" dirty="0" err="1" smtClean="0"/>
              <a:t>helpen</a:t>
            </a:r>
            <a:r>
              <a:rPr lang="en-US" dirty="0" smtClean="0"/>
              <a:t> </a:t>
            </a:r>
            <a:r>
              <a:rPr lang="en-US" dirty="0" err="1" smtClean="0"/>
              <a:t>dierenarts</a:t>
            </a:r>
            <a:r>
              <a:rPr lang="en-US" dirty="0" smtClean="0"/>
              <a:t>, </a:t>
            </a:r>
            <a:r>
              <a:rPr lang="en-US" dirty="0" err="1" smtClean="0"/>
              <a:t>patientenkaart</a:t>
            </a:r>
            <a:r>
              <a:rPr lang="en-US" dirty="0" smtClean="0"/>
              <a:t> </a:t>
            </a:r>
            <a:r>
              <a:rPr lang="en-US" dirty="0" err="1" smtClean="0"/>
              <a:t>invullen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Opnamedieren</a:t>
            </a:r>
            <a:r>
              <a:rPr lang="en-US" dirty="0" smtClean="0"/>
              <a:t> </a:t>
            </a:r>
            <a:r>
              <a:rPr lang="en-US" dirty="0" err="1" smtClean="0"/>
              <a:t>verzorgen</a:t>
            </a:r>
            <a:r>
              <a:rPr lang="en-US" dirty="0" smtClean="0"/>
              <a:t> en </a:t>
            </a:r>
            <a:r>
              <a:rPr lang="en-US" dirty="0" err="1" smtClean="0"/>
              <a:t>monitoren</a:t>
            </a:r>
            <a:endParaRPr lang="en-US" dirty="0" smtClean="0"/>
          </a:p>
          <a:p>
            <a:r>
              <a:rPr lang="en-US" dirty="0" err="1" smtClean="0"/>
              <a:t>Laboratoruimwerkzaamheden</a:t>
            </a:r>
            <a:r>
              <a:rPr lang="en-US" dirty="0" smtClean="0"/>
              <a:t>; </a:t>
            </a:r>
            <a:r>
              <a:rPr lang="en-US" dirty="0" err="1" smtClean="0"/>
              <a:t>bloedonderzoek</a:t>
            </a:r>
            <a:r>
              <a:rPr lang="en-US" dirty="0" smtClean="0"/>
              <a:t>, </a:t>
            </a:r>
            <a:r>
              <a:rPr lang="en-US" dirty="0" err="1" smtClean="0"/>
              <a:t>urineonderzoek</a:t>
            </a:r>
            <a:r>
              <a:rPr lang="en-US" dirty="0" smtClean="0"/>
              <a:t>, </a:t>
            </a:r>
            <a:r>
              <a:rPr lang="en-US" dirty="0" err="1" smtClean="0"/>
              <a:t>faecesonderzoek</a:t>
            </a:r>
            <a:endParaRPr lang="en-US" dirty="0" smtClean="0"/>
          </a:p>
          <a:p>
            <a:r>
              <a:rPr lang="en-US" dirty="0" err="1" smtClean="0"/>
              <a:t>Voorbereiding</a:t>
            </a:r>
            <a:r>
              <a:rPr lang="en-US" dirty="0" smtClean="0"/>
              <a:t> </a:t>
            </a:r>
            <a:r>
              <a:rPr lang="en-US" dirty="0" err="1" smtClean="0"/>
              <a:t>operaties</a:t>
            </a:r>
            <a:r>
              <a:rPr lang="en-US" dirty="0" smtClean="0"/>
              <a:t>; </a:t>
            </a:r>
            <a:r>
              <a:rPr lang="en-US" dirty="0" err="1" smtClean="0"/>
              <a:t>dieren</a:t>
            </a:r>
            <a:r>
              <a:rPr lang="en-US" dirty="0" smtClean="0"/>
              <a:t> </a:t>
            </a:r>
            <a:r>
              <a:rPr lang="en-US" dirty="0" err="1" smtClean="0"/>
              <a:t>scheren</a:t>
            </a:r>
            <a:r>
              <a:rPr lang="en-US" dirty="0" smtClean="0"/>
              <a:t>, </a:t>
            </a:r>
            <a:r>
              <a:rPr lang="en-US" dirty="0" err="1" smtClean="0"/>
              <a:t>schoon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; </a:t>
            </a:r>
            <a:r>
              <a:rPr lang="en-US" dirty="0" err="1" smtClean="0"/>
              <a:t>operatieklaar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endParaRPr lang="en-US" dirty="0" smtClean="0"/>
          </a:p>
          <a:p>
            <a:r>
              <a:rPr lang="en-US" dirty="0" err="1" smtClean="0"/>
              <a:t>Helpen</a:t>
            </a:r>
            <a:r>
              <a:rPr lang="en-US" dirty="0" smtClean="0"/>
              <a:t> met </a:t>
            </a:r>
            <a:r>
              <a:rPr lang="en-US" dirty="0" err="1" smtClean="0"/>
              <a:t>operaties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hoe </a:t>
            </a:r>
            <a:r>
              <a:rPr lang="en-US" dirty="0" err="1" smtClean="0"/>
              <a:t>komen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 de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?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Transporteiwitten</a:t>
            </a:r>
            <a:r>
              <a:rPr lang="en-US" dirty="0" smtClean="0"/>
              <a:t> in de </a:t>
            </a:r>
            <a:r>
              <a:rPr lang="en-US" dirty="0" err="1" smtClean="0"/>
              <a:t>celmembraan</a:t>
            </a:r>
            <a:r>
              <a:rPr lang="en-US" dirty="0" smtClean="0"/>
              <a:t>; </a:t>
            </a:r>
            <a:endParaRPr lang="nl-NL" dirty="0"/>
          </a:p>
        </p:txBody>
      </p:sp>
      <p:pic>
        <p:nvPicPr>
          <p:cNvPr id="8" name="Tijdelijke aanduiding voor inhoud 7" descr="transportiewitt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67380"/>
            <a:ext cx="4040188" cy="176627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Receptoreiwitten</a:t>
            </a:r>
            <a:r>
              <a:rPr lang="en-US" dirty="0" smtClean="0"/>
              <a:t>  op de </a:t>
            </a:r>
            <a:r>
              <a:rPr lang="en-US" dirty="0" err="1" smtClean="0"/>
              <a:t>celmembraan</a:t>
            </a:r>
            <a:endParaRPr lang="nl-NL" dirty="0"/>
          </a:p>
        </p:txBody>
      </p:sp>
      <p:pic>
        <p:nvPicPr>
          <p:cNvPr id="9" name="Tijdelijke aanduiding voor inhoud 8" descr="celreceptoren.gif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41962" y="3226594"/>
            <a:ext cx="2247900" cy="184785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cascadereactie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" name="Tijdelijke aanduiding voor inhoud 12" descr="casca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15119"/>
            <a:ext cx="4040188" cy="3670799"/>
          </a:xfrm>
        </p:spPr>
      </p:pic>
      <p:sp>
        <p:nvSpPr>
          <p:cNvPr id="11" name="Tijdelijke aanduiding voor tekst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4" name="Tijdelijke aanduiding voor inhoud 13" descr="waterva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Celdeling</a:t>
            </a:r>
            <a:r>
              <a:rPr lang="en-US" dirty="0" smtClean="0"/>
              <a:t> </a:t>
            </a:r>
            <a:r>
              <a:rPr lang="en-US" dirty="0" err="1" smtClean="0"/>
              <a:t>begint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chromosomen</a:t>
            </a:r>
            <a:endParaRPr lang="nl-NL" dirty="0"/>
          </a:p>
        </p:txBody>
      </p:sp>
      <p:pic>
        <p:nvPicPr>
          <p:cNvPr id="4" name="Tijdelijke aanduiding voor inhoud 3" descr="chromosom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716881"/>
            <a:ext cx="5715000" cy="42926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celdeling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mitose</a:t>
            </a:r>
            <a:endParaRPr lang="nl-NL" dirty="0"/>
          </a:p>
        </p:txBody>
      </p:sp>
      <p:pic>
        <p:nvPicPr>
          <p:cNvPr id="7" name="Tijdelijke aanduiding voor inhoud 6" descr="mitos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34319" y="2993231"/>
            <a:ext cx="1885950" cy="2314575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Meiose</a:t>
            </a:r>
            <a:r>
              <a:rPr lang="en-US" dirty="0" smtClean="0"/>
              <a:t> (</a:t>
            </a:r>
            <a:r>
              <a:rPr lang="en-US" dirty="0" err="1" smtClean="0"/>
              <a:t>vindt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in de </a:t>
            </a:r>
            <a:r>
              <a:rPr lang="en-US" dirty="0" err="1" smtClean="0"/>
              <a:t>geslachtscellen</a:t>
            </a:r>
            <a:r>
              <a:rPr lang="en-US" dirty="0" smtClean="0"/>
              <a:t> </a:t>
            </a:r>
            <a:r>
              <a:rPr lang="en-US" dirty="0" err="1" smtClean="0"/>
              <a:t>plaats</a:t>
            </a:r>
            <a:r>
              <a:rPr lang="en-US" dirty="0" smtClean="0"/>
              <a:t>)’ </a:t>
            </a:r>
            <a:r>
              <a:rPr lang="en-US" dirty="0" err="1" smtClean="0"/>
              <a:t>halvering</a:t>
            </a:r>
            <a:r>
              <a:rPr lang="en-US" dirty="0" smtClean="0"/>
              <a:t> van het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chromosomen</a:t>
            </a:r>
            <a:endParaRPr lang="nl-NL" dirty="0"/>
          </a:p>
        </p:txBody>
      </p:sp>
      <p:pic>
        <p:nvPicPr>
          <p:cNvPr id="8" name="Tijdelijke aanduiding voor inhoud 7" descr="meios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61025" y="3012281"/>
            <a:ext cx="2009775" cy="22764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Mitose</a:t>
            </a:r>
            <a:r>
              <a:rPr lang="en-US" dirty="0" smtClean="0"/>
              <a:t>;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chromosomen</a:t>
            </a:r>
            <a:r>
              <a:rPr lang="en-US" dirty="0" smtClean="0"/>
              <a:t> in de </a:t>
            </a:r>
            <a:r>
              <a:rPr lang="en-US" dirty="0" err="1" smtClean="0"/>
              <a:t>nieuwe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r>
              <a:rPr lang="en-US" dirty="0" smtClean="0"/>
              <a:t> is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oorspronkelijke</a:t>
            </a:r>
            <a:r>
              <a:rPr lang="en-US" dirty="0" smtClean="0"/>
              <a:t> </a:t>
            </a:r>
            <a:r>
              <a:rPr lang="en-US" dirty="0" err="1" smtClean="0"/>
              <a:t>cel</a:t>
            </a:r>
            <a:endParaRPr lang="nl-NL" dirty="0"/>
          </a:p>
        </p:txBody>
      </p:sp>
      <p:pic>
        <p:nvPicPr>
          <p:cNvPr id="4" name="Tijdelijke aanduiding voor inhoud 3" descr="mitos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834" y="1600200"/>
            <a:ext cx="2742332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Meiose</a:t>
            </a:r>
            <a:r>
              <a:rPr lang="en-US" dirty="0" smtClean="0"/>
              <a:t>; </a:t>
            </a:r>
            <a:r>
              <a:rPr lang="en-US" dirty="0" err="1" smtClean="0"/>
              <a:t>dochtercellen</a:t>
            </a:r>
            <a:r>
              <a:rPr lang="en-US" dirty="0" smtClean="0"/>
              <a:t> </a:t>
            </a:r>
            <a:r>
              <a:rPr lang="en-US" dirty="0" err="1" smtClean="0"/>
              <a:t>bevatten</a:t>
            </a:r>
            <a:r>
              <a:rPr lang="en-US" dirty="0" smtClean="0"/>
              <a:t> de </a:t>
            </a:r>
            <a:r>
              <a:rPr lang="en-US" dirty="0" err="1" smtClean="0"/>
              <a:t>helft</a:t>
            </a:r>
            <a:r>
              <a:rPr lang="en-US" dirty="0" smtClean="0"/>
              <a:t> van het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chromosomen</a:t>
            </a:r>
            <a:endParaRPr lang="nl-NL" dirty="0"/>
          </a:p>
        </p:txBody>
      </p:sp>
      <p:pic>
        <p:nvPicPr>
          <p:cNvPr id="4" name="Tijdelijke aanduiding voor inhoud 3" descr="mitose en meio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75" y="2134987"/>
            <a:ext cx="2512294" cy="28711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mutatie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Fouten</a:t>
            </a:r>
            <a:r>
              <a:rPr lang="en-US" dirty="0" smtClean="0"/>
              <a:t> </a:t>
            </a:r>
            <a:r>
              <a:rPr lang="en-US" dirty="0" err="1" smtClean="0"/>
              <a:t>tijdens</a:t>
            </a:r>
            <a:r>
              <a:rPr lang="en-US" dirty="0" smtClean="0"/>
              <a:t> </a:t>
            </a:r>
            <a:r>
              <a:rPr lang="en-US" dirty="0" err="1" smtClean="0"/>
              <a:t>celdeling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Verandering</a:t>
            </a:r>
            <a:r>
              <a:rPr lang="en-US" dirty="0" smtClean="0"/>
              <a:t> </a:t>
            </a:r>
            <a:r>
              <a:rPr lang="en-US" dirty="0" err="1" smtClean="0"/>
              <a:t>nuttig</a:t>
            </a:r>
            <a:r>
              <a:rPr lang="en-US" dirty="0" smtClean="0"/>
              <a:t> of </a:t>
            </a:r>
            <a:r>
              <a:rPr lang="en-US" dirty="0" err="1" smtClean="0"/>
              <a:t>niet</a:t>
            </a:r>
            <a:r>
              <a:rPr lang="en-US" dirty="0" smtClean="0"/>
              <a:t>?; </a:t>
            </a:r>
            <a:r>
              <a:rPr lang="en-US" dirty="0" err="1" smtClean="0"/>
              <a:t>evolutie</a:t>
            </a:r>
            <a:endParaRPr lang="nl-N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Weefsels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r>
              <a:rPr lang="en-US" dirty="0" smtClean="0"/>
              <a:t> met </a:t>
            </a:r>
            <a:r>
              <a:rPr lang="en-US" dirty="0" err="1" smtClean="0"/>
              <a:t>tussencelstof</a:t>
            </a:r>
            <a:endParaRPr lang="nl-NL" dirty="0"/>
          </a:p>
        </p:txBody>
      </p:sp>
      <p:pic>
        <p:nvPicPr>
          <p:cNvPr id="4" name="Tijdelijke aanduiding voor inhoud 3" descr="bloed samenstel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3688" y="3356992"/>
            <a:ext cx="2498638" cy="1663477"/>
          </a:xfrm>
        </p:spPr>
      </p:pic>
      <p:pic>
        <p:nvPicPr>
          <p:cNvPr id="1026" name="Picture 2" descr="http://www.dieren-ehbo.nl/images/stories/handboek/doorsnedeh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96952"/>
            <a:ext cx="3197550" cy="2744739"/>
          </a:xfrm>
          <a:prstGeom prst="rect">
            <a:avLst/>
          </a:prstGeom>
          <a:noFill/>
        </p:spPr>
      </p:pic>
      <p:pic>
        <p:nvPicPr>
          <p:cNvPr id="1028" name="Picture 4" descr="http://www.deweekkrant.nl/images/library/pictures/07/05/ed/a4/3_34hahintb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2562225" cy="2486026"/>
          </a:xfrm>
          <a:prstGeom prst="rect">
            <a:avLst/>
          </a:prstGeom>
          <a:noFill/>
        </p:spPr>
      </p:pic>
      <p:pic>
        <p:nvPicPr>
          <p:cNvPr id="12290" name="Picture 2" descr="http://www.biologiesite.nl/th3kl2_bestanden/b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382369"/>
            <a:ext cx="2736304" cy="1927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weefsels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Epitheel</a:t>
            </a:r>
            <a:r>
              <a:rPr lang="en-US" dirty="0" smtClean="0"/>
              <a:t> = </a:t>
            </a:r>
            <a:r>
              <a:rPr lang="en-US" dirty="0" err="1" smtClean="0"/>
              <a:t>dekweefsel</a:t>
            </a:r>
            <a:r>
              <a:rPr lang="en-US" dirty="0" smtClean="0"/>
              <a:t>; </a:t>
            </a:r>
            <a:r>
              <a:rPr lang="en-US" dirty="0" err="1" smtClean="0"/>
              <a:t>huid</a:t>
            </a:r>
            <a:r>
              <a:rPr lang="en-US" dirty="0" smtClean="0"/>
              <a:t>, </a:t>
            </a:r>
            <a:r>
              <a:rPr lang="en-US" dirty="0" err="1" smtClean="0"/>
              <a:t>slijmvlies</a:t>
            </a:r>
            <a:endParaRPr lang="nl-NL" dirty="0"/>
          </a:p>
        </p:txBody>
      </p:sp>
      <p:pic>
        <p:nvPicPr>
          <p:cNvPr id="8" name="Tijdelijke aanduiding voor inhoud 7" descr="epitheelweefse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50764"/>
            <a:ext cx="4040188" cy="1799509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Bindweefsel</a:t>
            </a:r>
            <a:r>
              <a:rPr lang="en-US" dirty="0" smtClean="0"/>
              <a:t>; </a:t>
            </a:r>
            <a:r>
              <a:rPr lang="en-US" dirty="0" err="1" smtClean="0"/>
              <a:t>collageen</a:t>
            </a:r>
            <a:r>
              <a:rPr lang="en-US" dirty="0" smtClean="0"/>
              <a:t>, </a:t>
            </a:r>
            <a:r>
              <a:rPr lang="en-US" dirty="0" err="1" smtClean="0"/>
              <a:t>reticuline</a:t>
            </a:r>
            <a:r>
              <a:rPr lang="en-US" dirty="0" smtClean="0"/>
              <a:t>, </a:t>
            </a:r>
            <a:r>
              <a:rPr lang="en-US" dirty="0" err="1" smtClean="0"/>
              <a:t>elastine</a:t>
            </a:r>
            <a:endParaRPr lang="nl-NL" dirty="0"/>
          </a:p>
        </p:txBody>
      </p:sp>
      <p:pic>
        <p:nvPicPr>
          <p:cNvPr id="9" name="Tijdelijke aanduiding voor inhoud 8" descr="bindweefs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70462" y="3140869"/>
            <a:ext cx="3390900" cy="20193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```````````````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KRAAKBEEN</a:t>
            </a:r>
            <a:endParaRPr lang="nl-NL" dirty="0"/>
          </a:p>
        </p:txBody>
      </p:sp>
      <p:pic>
        <p:nvPicPr>
          <p:cNvPr id="7" name="Tijdelijke aanduiding voor inhoud 6" descr="kraakbeen kni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34444"/>
            <a:ext cx="4040188" cy="32321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Ronde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r>
              <a:rPr lang="en-US" dirty="0" smtClean="0"/>
              <a:t> met </a:t>
            </a:r>
            <a:r>
              <a:rPr lang="en-US" dirty="0" err="1" smtClean="0"/>
              <a:t>daartussen</a:t>
            </a:r>
            <a:r>
              <a:rPr lang="en-US" dirty="0" smtClean="0"/>
              <a:t> </a:t>
            </a:r>
            <a:r>
              <a:rPr lang="en-US" dirty="0" err="1" smtClean="0"/>
              <a:t>dicht</a:t>
            </a:r>
            <a:r>
              <a:rPr lang="en-US" dirty="0" smtClean="0"/>
              <a:t> op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liggende</a:t>
            </a:r>
            <a:r>
              <a:rPr lang="en-US" dirty="0" smtClean="0"/>
              <a:t> </a:t>
            </a:r>
            <a:r>
              <a:rPr lang="en-US" dirty="0" err="1" smtClean="0"/>
              <a:t>vezels</a:t>
            </a:r>
            <a:endParaRPr lang="nl-NL" dirty="0"/>
          </a:p>
        </p:txBody>
      </p:sp>
      <p:pic>
        <p:nvPicPr>
          <p:cNvPr id="8" name="Tijdelijke aanduiding voor inhoud 7" descr="kraakbe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2932"/>
            <a:ext cx="4041775" cy="303517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is </a:t>
            </a:r>
            <a:r>
              <a:rPr lang="en-US" dirty="0" err="1" smtClean="0"/>
              <a:t>kennis</a:t>
            </a:r>
            <a:r>
              <a:rPr lang="en-US" dirty="0" smtClean="0"/>
              <a:t> van de </a:t>
            </a:r>
            <a:r>
              <a:rPr lang="en-US" dirty="0" err="1" smtClean="0"/>
              <a:t>anatomie</a:t>
            </a:r>
            <a:r>
              <a:rPr lang="en-US" dirty="0" smtClean="0"/>
              <a:t>, </a:t>
            </a:r>
            <a:r>
              <a:rPr lang="en-US" dirty="0" err="1" smtClean="0"/>
              <a:t>fysiologie</a:t>
            </a:r>
            <a:r>
              <a:rPr lang="en-US" dirty="0" smtClean="0"/>
              <a:t> en </a:t>
            </a:r>
            <a:r>
              <a:rPr lang="en-US" dirty="0" err="1" smtClean="0"/>
              <a:t>pathologie</a:t>
            </a:r>
            <a:r>
              <a:rPr lang="en-US" dirty="0" smtClean="0"/>
              <a:t>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botweefsel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botweefsel</a:t>
            </a:r>
            <a:endParaRPr lang="nl-NL" dirty="0"/>
          </a:p>
        </p:txBody>
      </p:sp>
      <p:pic>
        <p:nvPicPr>
          <p:cNvPr id="7" name="Tijdelijke aanduiding voor inhoud 6" descr="botweefsel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05870" y="3169444"/>
            <a:ext cx="1342846" cy="19621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Osteoblasen</a:t>
            </a:r>
            <a:r>
              <a:rPr lang="en-US" dirty="0" smtClean="0"/>
              <a:t>, </a:t>
            </a:r>
            <a:r>
              <a:rPr lang="en-US" dirty="0" err="1" smtClean="0"/>
              <a:t>osteoclasten</a:t>
            </a:r>
            <a:r>
              <a:rPr lang="en-US" dirty="0" smtClean="0"/>
              <a:t>, </a:t>
            </a:r>
            <a:r>
              <a:rPr lang="en-US" dirty="0" err="1" smtClean="0"/>
              <a:t>collageenvezels</a:t>
            </a:r>
            <a:r>
              <a:rPr lang="en-US" dirty="0" smtClean="0"/>
              <a:t>, </a:t>
            </a:r>
            <a:r>
              <a:rPr lang="en-US" dirty="0" err="1" smtClean="0"/>
              <a:t>kalk</a:t>
            </a:r>
            <a:endParaRPr lang="nl-NL" dirty="0"/>
          </a:p>
        </p:txBody>
      </p:sp>
      <p:pic>
        <p:nvPicPr>
          <p:cNvPr id="8" name="Tijdelijke aanduiding voor inhoud 7" descr="botweefsel 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41975" y="3159919"/>
            <a:ext cx="2047875" cy="19812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botweefsel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ontkalking</a:t>
            </a:r>
            <a:endParaRPr lang="nl-NL" dirty="0"/>
          </a:p>
        </p:txBody>
      </p:sp>
      <p:pic>
        <p:nvPicPr>
          <p:cNvPr id="7" name="Tijdelijke aanduiding voor inhoud 6" descr="botweefsel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29481" y="3169444"/>
            <a:ext cx="3095625" cy="196215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Elastisch</a:t>
            </a:r>
            <a:r>
              <a:rPr lang="en-US" dirty="0" smtClean="0"/>
              <a:t> </a:t>
            </a:r>
            <a:r>
              <a:rPr lang="en-US" dirty="0" err="1" smtClean="0"/>
              <a:t>botweefsel</a:t>
            </a:r>
            <a:endParaRPr lang="nl-NL" dirty="0"/>
          </a:p>
        </p:txBody>
      </p:sp>
      <p:pic>
        <p:nvPicPr>
          <p:cNvPr id="8" name="Tijdelijke aanduiding voor inhoud 7" descr="bab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60912" y="2878931"/>
            <a:ext cx="3810000" cy="254317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spierweefsel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Glad </a:t>
            </a:r>
            <a:r>
              <a:rPr lang="en-US" dirty="0" err="1" smtClean="0"/>
              <a:t>spierweefsel</a:t>
            </a:r>
            <a:r>
              <a:rPr lang="en-US" dirty="0" smtClean="0"/>
              <a:t>; </a:t>
            </a:r>
            <a:r>
              <a:rPr lang="en-US" dirty="0" err="1" smtClean="0"/>
              <a:t>o.a</a:t>
            </a:r>
            <a:r>
              <a:rPr lang="en-US" dirty="0" smtClean="0"/>
              <a:t> </a:t>
            </a:r>
            <a:r>
              <a:rPr lang="en-US" dirty="0" err="1" smtClean="0"/>
              <a:t>slokdarm</a:t>
            </a:r>
            <a:r>
              <a:rPr lang="en-US" dirty="0" smtClean="0"/>
              <a:t>, </a:t>
            </a:r>
            <a:r>
              <a:rPr lang="en-US" dirty="0" err="1" smtClean="0"/>
              <a:t>maag</a:t>
            </a:r>
            <a:r>
              <a:rPr lang="en-US" dirty="0" smtClean="0"/>
              <a:t>, </a:t>
            </a:r>
            <a:r>
              <a:rPr lang="en-US" dirty="0" err="1" smtClean="0"/>
              <a:t>darmen</a:t>
            </a:r>
            <a:r>
              <a:rPr lang="en-US" dirty="0" smtClean="0"/>
              <a:t> (</a:t>
            </a:r>
            <a:r>
              <a:rPr lang="en-US" dirty="0" err="1" smtClean="0"/>
              <a:t>onwillekeurig</a:t>
            </a:r>
            <a:r>
              <a:rPr lang="en-US" dirty="0" smtClean="0"/>
              <a:t>, </a:t>
            </a:r>
            <a:r>
              <a:rPr lang="en-US" dirty="0" err="1" smtClean="0"/>
              <a:t>traag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7" name="Tijdelijke aanduiding voor inhoud 6" descr="glad spierweefse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4294" y="3388519"/>
            <a:ext cx="2286000" cy="1524000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Dwarsgestreept</a:t>
            </a:r>
            <a:r>
              <a:rPr lang="en-US" dirty="0" smtClean="0"/>
              <a:t> </a:t>
            </a:r>
            <a:r>
              <a:rPr lang="en-US" dirty="0" err="1" smtClean="0"/>
              <a:t>spierweefsel</a:t>
            </a:r>
            <a:r>
              <a:rPr lang="en-US" dirty="0" smtClean="0"/>
              <a:t>; </a:t>
            </a:r>
            <a:r>
              <a:rPr lang="en-US" dirty="0" err="1" smtClean="0"/>
              <a:t>skeletspier</a:t>
            </a:r>
            <a:r>
              <a:rPr lang="en-US" dirty="0" smtClean="0"/>
              <a:t> (</a:t>
            </a:r>
            <a:r>
              <a:rPr lang="en-US" dirty="0" err="1" smtClean="0"/>
              <a:t>willekeurig</a:t>
            </a:r>
            <a:r>
              <a:rPr lang="en-US" dirty="0" smtClean="0"/>
              <a:t>, </a:t>
            </a:r>
            <a:r>
              <a:rPr lang="en-US" dirty="0" err="1" smtClean="0"/>
              <a:t>snel</a:t>
            </a:r>
            <a:r>
              <a:rPr lang="en-US" dirty="0" smtClean="0"/>
              <a:t>)</a:t>
            </a:r>
            <a:endParaRPr lang="nl-NL" dirty="0"/>
          </a:p>
        </p:txBody>
      </p:sp>
      <p:pic>
        <p:nvPicPr>
          <p:cNvPr id="8" name="Tijdelijke aanduiding voor inhoud 7" descr="dwarsgestreept spierweefs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61000" y="3202781"/>
            <a:ext cx="2409825" cy="189547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spierweefsel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Hartspierweefsel</a:t>
            </a:r>
            <a:r>
              <a:rPr lang="en-US" dirty="0" smtClean="0"/>
              <a:t> ; </a:t>
            </a:r>
            <a:r>
              <a:rPr lang="en-US" dirty="0" err="1" smtClean="0"/>
              <a:t>dwarsgestreept</a:t>
            </a:r>
            <a:r>
              <a:rPr lang="en-US" dirty="0" smtClean="0"/>
              <a:t>, </a:t>
            </a:r>
            <a:r>
              <a:rPr lang="en-US" dirty="0" err="1" smtClean="0"/>
              <a:t>onwillekeurig</a:t>
            </a:r>
            <a:endParaRPr lang="nl-NL" dirty="0"/>
          </a:p>
        </p:txBody>
      </p:sp>
      <p:pic>
        <p:nvPicPr>
          <p:cNvPr id="7" name="Tijdelijke aanduiding voor inhoud 6" descr="h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 descr="hartspierweefse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08662" y="3293269"/>
            <a:ext cx="1714500" cy="17145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aantal</a:t>
            </a:r>
            <a:r>
              <a:rPr lang="en-US" dirty="0" smtClean="0"/>
              <a:t> </a:t>
            </a:r>
            <a:r>
              <a:rPr lang="en-US" dirty="0" err="1" smtClean="0"/>
              <a:t>begrippen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Diffusie</a:t>
            </a:r>
            <a:endParaRPr lang="en-US" dirty="0" smtClean="0"/>
          </a:p>
          <a:p>
            <a:r>
              <a:rPr lang="en-US" dirty="0" err="1" smtClean="0"/>
              <a:t>Osmose</a:t>
            </a:r>
            <a:endParaRPr lang="nl-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diffusie</a:t>
            </a:r>
            <a:endParaRPr lang="nl-NL" dirty="0"/>
          </a:p>
        </p:txBody>
      </p:sp>
      <p:pic>
        <p:nvPicPr>
          <p:cNvPr id="4" name="Tijdelijke aanduiding voor inhoud 3" descr="diffus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Difussie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diffusie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Sigarettenrook</a:t>
            </a:r>
            <a:endParaRPr lang="en-US" dirty="0" smtClean="0"/>
          </a:p>
          <a:p>
            <a:r>
              <a:rPr lang="en-US" dirty="0" err="1" smtClean="0"/>
              <a:t>Oplossen</a:t>
            </a:r>
            <a:r>
              <a:rPr lang="en-US" dirty="0" smtClean="0"/>
              <a:t> </a:t>
            </a:r>
            <a:r>
              <a:rPr lang="en-US" dirty="0" err="1" smtClean="0"/>
              <a:t>suiker</a:t>
            </a:r>
            <a:r>
              <a:rPr lang="en-US" dirty="0" smtClean="0"/>
              <a:t> in water</a:t>
            </a:r>
            <a:endParaRPr lang="nl-NL" dirty="0"/>
          </a:p>
        </p:txBody>
      </p:sp>
      <p:pic>
        <p:nvPicPr>
          <p:cNvPr id="64514" name="Picture 2" descr="http://upload.wikimedia.org/wikipedia/commons/thumb/8/89/SaltInWaterSolutionLiquid.jpg/220px-SaltInWaterSolutionLiq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36912"/>
            <a:ext cx="2095500" cy="3971925"/>
          </a:xfrm>
          <a:prstGeom prst="rect">
            <a:avLst/>
          </a:prstGeom>
          <a:noFill/>
        </p:spPr>
      </p:pic>
      <p:pic>
        <p:nvPicPr>
          <p:cNvPr id="64516" name="Picture 4" descr="http://us.123rf.com/400wm/400/400/stylephotographs/stylephotographs1001/stylephotographs100100112/6219769-vrouw-uitademen-sigaretten-rook-op-zwarte-achtergr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01008"/>
            <a:ext cx="2016224" cy="302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Osmose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compartimenten</a:t>
            </a:r>
            <a:r>
              <a:rPr lang="en-US" dirty="0" smtClean="0"/>
              <a:t> met </a:t>
            </a:r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concentraties</a:t>
            </a:r>
            <a:r>
              <a:rPr lang="en-US" dirty="0" smtClean="0"/>
              <a:t>. De wand is </a:t>
            </a:r>
            <a:r>
              <a:rPr lang="en-US" dirty="0" err="1" smtClean="0"/>
              <a:t>wel</a:t>
            </a:r>
            <a:r>
              <a:rPr lang="en-US" dirty="0" smtClean="0"/>
              <a:t> </a:t>
            </a:r>
            <a:r>
              <a:rPr lang="en-US" dirty="0" err="1" smtClean="0"/>
              <a:t>doorlaatbaar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water, 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in water </a:t>
            </a:r>
            <a:r>
              <a:rPr lang="en-US" dirty="0" err="1" smtClean="0"/>
              <a:t>opgeloste</a:t>
            </a:r>
            <a:r>
              <a:rPr lang="en-US" dirty="0" smtClean="0"/>
              <a:t> </a:t>
            </a:r>
            <a:r>
              <a:rPr lang="en-US" dirty="0" err="1" smtClean="0"/>
              <a:t>stoffen</a:t>
            </a:r>
            <a:r>
              <a:rPr lang="en-US" dirty="0" smtClean="0"/>
              <a:t>. </a:t>
            </a: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streeft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evenwicht</a:t>
            </a:r>
            <a:r>
              <a:rPr lang="en-US" dirty="0" smtClean="0"/>
              <a:t>!</a:t>
            </a:r>
            <a:endParaRPr lang="nl-NL" dirty="0"/>
          </a:p>
        </p:txBody>
      </p:sp>
      <p:pic>
        <p:nvPicPr>
          <p:cNvPr id="66562" name="Picture 2" descr="https://encrypted-tbn0.gstatic.com/images?q=tbn:ANd9GcT6Q7N7d84tdYNgc5HdyjnueUn4GkWrhTJMb9b1EZB0VuqUOKZH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149080"/>
            <a:ext cx="2628900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osmose</a:t>
            </a:r>
            <a:endParaRPr lang="nl-NL" dirty="0"/>
          </a:p>
        </p:txBody>
      </p:sp>
      <p:pic>
        <p:nvPicPr>
          <p:cNvPr id="8" name="Tijdelijke aanduiding voor inhoud 7" descr="osmos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531722"/>
            <a:ext cx="5256584" cy="2562993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Fysiologische</a:t>
            </a:r>
            <a:r>
              <a:rPr lang="en-US" dirty="0" smtClean="0"/>
              <a:t> </a:t>
            </a:r>
            <a:r>
              <a:rPr lang="en-US" dirty="0" err="1" smtClean="0"/>
              <a:t>zoutoplossing</a:t>
            </a:r>
            <a:r>
              <a:rPr lang="en-US" dirty="0" smtClean="0"/>
              <a:t>= 9 gram </a:t>
            </a:r>
            <a:r>
              <a:rPr lang="en-US" dirty="0" err="1" smtClean="0"/>
              <a:t>zout</a:t>
            </a:r>
            <a:r>
              <a:rPr lang="en-US" dirty="0" smtClean="0"/>
              <a:t> per liter water=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</a:t>
            </a:r>
            <a:r>
              <a:rPr lang="en-US" dirty="0" err="1" smtClean="0"/>
              <a:t>lichaamsvloeistoffen</a:t>
            </a:r>
            <a:endParaRPr lang="en-US" dirty="0" smtClean="0"/>
          </a:p>
          <a:p>
            <a:r>
              <a:rPr lang="en-US" dirty="0" err="1" smtClean="0"/>
              <a:t>Hypotoon</a:t>
            </a:r>
            <a:r>
              <a:rPr lang="en-US" dirty="0" smtClean="0"/>
              <a:t> =&lt; 9 </a:t>
            </a:r>
            <a:r>
              <a:rPr lang="en-US" dirty="0" err="1" smtClean="0"/>
              <a:t>gr</a:t>
            </a:r>
            <a:r>
              <a:rPr lang="en-US" dirty="0" smtClean="0"/>
              <a:t>/liter</a:t>
            </a:r>
          </a:p>
          <a:p>
            <a:r>
              <a:rPr lang="en-US" dirty="0" err="1" smtClean="0"/>
              <a:t>Hypertoon</a:t>
            </a:r>
            <a:r>
              <a:rPr lang="en-US" dirty="0" smtClean="0"/>
              <a:t>&gt; 9gr/liter</a:t>
            </a:r>
            <a:endParaRPr lang="nl-N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Elektrochemische</a:t>
            </a:r>
            <a:r>
              <a:rPr lang="en-US" dirty="0" smtClean="0"/>
              <a:t> gradient</a:t>
            </a:r>
            <a:br>
              <a:rPr lang="en-US" dirty="0" smtClean="0"/>
            </a:br>
            <a:r>
              <a:rPr lang="en-US" dirty="0" err="1" smtClean="0"/>
              <a:t>lichaam</a:t>
            </a:r>
            <a:r>
              <a:rPr lang="en-US" dirty="0" smtClean="0"/>
              <a:t> </a:t>
            </a:r>
            <a:r>
              <a:rPr lang="en-US" dirty="0" err="1" smtClean="0"/>
              <a:t>streeft</a:t>
            </a:r>
            <a:r>
              <a:rPr lang="en-US" dirty="0" smtClean="0"/>
              <a:t> altijd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smtClean="0"/>
              <a:t>evenwicht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Chemische</a:t>
            </a:r>
            <a:r>
              <a:rPr lang="en-US" dirty="0" smtClean="0"/>
              <a:t> gradient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Verschil</a:t>
            </a:r>
            <a:r>
              <a:rPr lang="en-US" dirty="0" smtClean="0"/>
              <a:t> in </a:t>
            </a:r>
            <a:r>
              <a:rPr lang="en-US" dirty="0" err="1" smtClean="0"/>
              <a:t>concentratie</a:t>
            </a:r>
            <a:r>
              <a:rPr lang="en-US" dirty="0" smtClean="0"/>
              <a:t> van </a:t>
            </a:r>
            <a:r>
              <a:rPr lang="en-US" dirty="0" err="1" smtClean="0"/>
              <a:t>ionen</a:t>
            </a:r>
            <a:r>
              <a:rPr lang="en-US" dirty="0" smtClean="0"/>
              <a:t> in en </a:t>
            </a:r>
            <a:r>
              <a:rPr lang="en-US" dirty="0" err="1" smtClean="0"/>
              <a:t>buiten</a:t>
            </a:r>
            <a:r>
              <a:rPr lang="en-US" dirty="0" smtClean="0"/>
              <a:t> de </a:t>
            </a:r>
            <a:r>
              <a:rPr lang="en-US" dirty="0" err="1" smtClean="0"/>
              <a:t>cel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Elektrische</a:t>
            </a:r>
            <a:r>
              <a:rPr lang="en-US" dirty="0" smtClean="0"/>
              <a:t> gradient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Verschil</a:t>
            </a:r>
            <a:r>
              <a:rPr lang="en-US" dirty="0" smtClean="0"/>
              <a:t> in lading </a:t>
            </a:r>
            <a:r>
              <a:rPr lang="en-US" dirty="0" err="1" smtClean="0"/>
              <a:t>binnen</a:t>
            </a:r>
            <a:r>
              <a:rPr lang="en-US" dirty="0" smtClean="0"/>
              <a:t> en </a:t>
            </a:r>
            <a:r>
              <a:rPr lang="en-US" dirty="0" err="1" smtClean="0"/>
              <a:t>buiten</a:t>
            </a:r>
            <a:r>
              <a:rPr lang="en-US" dirty="0" smtClean="0"/>
              <a:t> de  </a:t>
            </a:r>
            <a:r>
              <a:rPr lang="en-US" dirty="0" err="1" smtClean="0"/>
              <a:t>cel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WAAROM ZO BELANGRIJK?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ASSISTEREN DIERENARTS</a:t>
            </a:r>
            <a:endParaRPr lang="nl-NL" dirty="0"/>
          </a:p>
        </p:txBody>
      </p:sp>
      <p:pic>
        <p:nvPicPr>
          <p:cNvPr id="7" name="Tijdelijke aanduiding voor inhoud 6" descr="praktijk 2008 0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EERSTE AANSPREEKPUNT VOOR CLIENTEN</a:t>
            </a:r>
            <a:endParaRPr lang="nl-NL" dirty="0"/>
          </a:p>
        </p:txBody>
      </p:sp>
      <p:pic>
        <p:nvPicPr>
          <p:cNvPr id="8" name="Tijdelijke aanduiding voor inhoud 7" descr="praktijk 2008 03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WAAROM ZO BELANGRIJK?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mtClean="0"/>
              <a:t>VRAGEN BEANTWOORDEN, KENNIS FYSIOLOGIE ONONTBEERLIJK, SPOED IN SCHATTEN</a:t>
            </a:r>
            <a:endParaRPr lang="nl-NL" dirty="0"/>
          </a:p>
        </p:txBody>
      </p:sp>
      <p:pic>
        <p:nvPicPr>
          <p:cNvPr id="7" name="Tijdelijke aanduiding voor inhoud 6" descr="praktijk 2008 05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03857"/>
            <a:ext cx="4039985" cy="2693324"/>
          </a:xfrm>
        </p:spPr>
      </p:pic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BASISBEGRIPPEN KENNEN/ COMMUNICATIE</a:t>
            </a:r>
            <a:endParaRPr lang="nl-NL" dirty="0"/>
          </a:p>
        </p:txBody>
      </p:sp>
      <p:pic>
        <p:nvPicPr>
          <p:cNvPr id="8" name="Tijdelijke aanduiding voor inhoud 7" descr="DIERENARTS ASSISTENTE OVERLEG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924944"/>
            <a:ext cx="4041775" cy="269451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" name="Tijdelijke aanduiding voor inhoud 9" descr="ha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528392" cy="2304256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Anatomie</a:t>
            </a:r>
            <a:r>
              <a:rPr lang="en-US" dirty="0" smtClean="0"/>
              <a:t>= de </a:t>
            </a:r>
            <a:r>
              <a:rPr lang="en-US" dirty="0" err="1" smtClean="0"/>
              <a:t>bouw</a:t>
            </a:r>
            <a:r>
              <a:rPr lang="en-US" dirty="0" smtClean="0"/>
              <a:t> van het </a:t>
            </a:r>
            <a:r>
              <a:rPr lang="en-US" dirty="0" err="1" smtClean="0"/>
              <a:t>organisme</a:t>
            </a:r>
            <a:r>
              <a:rPr lang="en-US" dirty="0" smtClean="0"/>
              <a:t> en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; </a:t>
            </a:r>
            <a:r>
              <a:rPr lang="en-US" dirty="0" err="1" smtClean="0"/>
              <a:t>dus</a:t>
            </a:r>
            <a:r>
              <a:rPr lang="en-US" dirty="0" smtClean="0"/>
              <a:t> in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 ; </a:t>
            </a:r>
            <a:r>
              <a:rPr lang="en-US" dirty="0" err="1" smtClean="0"/>
              <a:t>waaruit</a:t>
            </a:r>
            <a:r>
              <a:rPr lang="en-US" dirty="0" smtClean="0"/>
              <a:t> is het hart </a:t>
            </a:r>
            <a:r>
              <a:rPr lang="en-US" dirty="0" err="1" smtClean="0"/>
              <a:t>opgebouwd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Fysiologie</a:t>
            </a:r>
            <a:r>
              <a:rPr lang="en-US" dirty="0" smtClean="0"/>
              <a:t>: is het </a:t>
            </a:r>
            <a:r>
              <a:rPr lang="en-US" dirty="0" err="1" smtClean="0"/>
              <a:t>normaal</a:t>
            </a:r>
            <a:r>
              <a:rPr lang="en-US" dirty="0" smtClean="0"/>
              <a:t> </a:t>
            </a:r>
            <a:r>
              <a:rPr lang="en-US" dirty="0" err="1" smtClean="0"/>
              <a:t>functioneren</a:t>
            </a:r>
            <a:r>
              <a:rPr lang="en-US" dirty="0" smtClean="0"/>
              <a:t> van het </a:t>
            </a:r>
            <a:r>
              <a:rPr lang="en-US" dirty="0" err="1" smtClean="0"/>
              <a:t>dier</a:t>
            </a:r>
            <a:r>
              <a:rPr lang="en-US" dirty="0" smtClean="0"/>
              <a:t> en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delen</a:t>
            </a:r>
            <a:r>
              <a:rPr lang="en-US" dirty="0" smtClean="0"/>
              <a:t>; in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, hoe </a:t>
            </a:r>
            <a:r>
              <a:rPr lang="en-US" dirty="0" err="1" smtClean="0"/>
              <a:t>stroomt</a:t>
            </a:r>
            <a:r>
              <a:rPr lang="en-US" dirty="0" smtClean="0"/>
              <a:t> het </a:t>
            </a:r>
            <a:r>
              <a:rPr lang="en-US" dirty="0" err="1" smtClean="0"/>
              <a:t>bloed</a:t>
            </a:r>
            <a:r>
              <a:rPr lang="en-US" dirty="0" smtClean="0"/>
              <a:t> door het hart, hoe </a:t>
            </a:r>
            <a:r>
              <a:rPr lang="en-US" dirty="0" err="1" smtClean="0"/>
              <a:t>vindt</a:t>
            </a:r>
            <a:r>
              <a:rPr lang="en-US" dirty="0" smtClean="0"/>
              <a:t> de </a:t>
            </a:r>
            <a:r>
              <a:rPr lang="en-US" dirty="0" err="1" smtClean="0"/>
              <a:t>prikkelgeleiding</a:t>
            </a:r>
            <a:r>
              <a:rPr lang="en-US" dirty="0" smtClean="0"/>
              <a:t> in het hart </a:t>
            </a:r>
            <a:r>
              <a:rPr lang="en-US" dirty="0" err="1" smtClean="0"/>
              <a:t>plaats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Pathologie</a:t>
            </a:r>
            <a:r>
              <a:rPr lang="en-US" dirty="0" smtClean="0"/>
              <a:t>; </a:t>
            </a:r>
            <a:r>
              <a:rPr lang="en-US" dirty="0" err="1" smtClean="0"/>
              <a:t>Oorzaak</a:t>
            </a:r>
            <a:r>
              <a:rPr lang="en-US" dirty="0" smtClean="0"/>
              <a:t> en </a:t>
            </a:r>
            <a:r>
              <a:rPr lang="en-US" dirty="0" err="1" smtClean="0"/>
              <a:t>aard</a:t>
            </a:r>
            <a:r>
              <a:rPr lang="en-US" dirty="0" smtClean="0"/>
              <a:t> van </a:t>
            </a:r>
            <a:r>
              <a:rPr lang="en-US" dirty="0" err="1" smtClean="0"/>
              <a:t>ziektes</a:t>
            </a:r>
            <a:r>
              <a:rPr lang="en-US" dirty="0" smtClean="0"/>
              <a:t> van  het  </a:t>
            </a:r>
            <a:r>
              <a:rPr lang="en-US" dirty="0" err="1" smtClean="0"/>
              <a:t>dier</a:t>
            </a:r>
            <a:r>
              <a:rPr lang="en-US" dirty="0" smtClean="0"/>
              <a:t> en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organen</a:t>
            </a:r>
            <a:r>
              <a:rPr lang="en-US" dirty="0" smtClean="0"/>
              <a:t>; in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geval</a:t>
            </a:r>
            <a:r>
              <a:rPr lang="en-US" dirty="0" smtClean="0"/>
              <a:t> hoe </a:t>
            </a:r>
            <a:r>
              <a:rPr lang="en-US" dirty="0" err="1" smtClean="0"/>
              <a:t>ontstaat</a:t>
            </a:r>
            <a:r>
              <a:rPr lang="en-US" dirty="0" smtClean="0"/>
              <a:t> </a:t>
            </a:r>
            <a:r>
              <a:rPr lang="en-US" dirty="0" err="1" smtClean="0"/>
              <a:t>hartfalen</a:t>
            </a:r>
            <a:r>
              <a:rPr lang="en-US" dirty="0" smtClean="0"/>
              <a:t> en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gevolgen</a:t>
            </a:r>
            <a:r>
              <a:rPr lang="en-US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42193"/>
              </p:ext>
            </p:extLst>
          </p:nvPr>
        </p:nvGraphicFramePr>
        <p:xfrm>
          <a:off x="1524000" y="1397000"/>
          <a:ext cx="6096000" cy="531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Organisme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levend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wezen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Orgaan</a:t>
                      </a:r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systeem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groep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organen</a:t>
                      </a:r>
                      <a:r>
                        <a:rPr lang="en-US" baseline="0" dirty="0" smtClean="0"/>
                        <a:t> met </a:t>
                      </a:r>
                      <a:r>
                        <a:rPr lang="en-US" baseline="0" dirty="0" err="1" smtClean="0"/>
                        <a:t>dezelfde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r>
                        <a:rPr lang="en-US" baseline="0" dirty="0" err="1" smtClean="0"/>
                        <a:t>functie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Orgaan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onderdeel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lichaam</a:t>
                      </a:r>
                      <a:r>
                        <a:rPr lang="en-US" dirty="0" smtClean="0"/>
                        <a:t> met </a:t>
                      </a:r>
                      <a:r>
                        <a:rPr lang="en-US" dirty="0" err="1" smtClean="0"/>
                        <a:t>een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bepaalde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functie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Weefsel</a:t>
                      </a:r>
                      <a:r>
                        <a:rPr lang="en-US" dirty="0" smtClean="0"/>
                        <a:t>= </a:t>
                      </a:r>
                    </a:p>
                    <a:p>
                      <a:r>
                        <a:rPr lang="en-US" dirty="0" err="1" smtClean="0"/>
                        <a:t>groep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cellen</a:t>
                      </a:r>
                      <a:r>
                        <a:rPr lang="en-US" dirty="0" smtClean="0"/>
                        <a:t> met  </a:t>
                      </a:r>
                      <a:r>
                        <a:rPr lang="en-US" dirty="0" err="1" smtClean="0"/>
                        <a:t>dezelfde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functie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Cel</a:t>
                      </a:r>
                      <a:r>
                        <a:rPr lang="en-US" dirty="0" smtClean="0"/>
                        <a:t>= </a:t>
                      </a:r>
                      <a:r>
                        <a:rPr lang="en-US" dirty="0" err="1" smtClean="0"/>
                        <a:t>kleinste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levende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deeltje</a:t>
                      </a:r>
                      <a:r>
                        <a:rPr lang="en-US" baseline="0" dirty="0" smtClean="0"/>
                        <a:t> in het </a:t>
                      </a:r>
                      <a:r>
                        <a:rPr lang="en-US" baseline="0" dirty="0" err="1" smtClean="0"/>
                        <a:t>lichaam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Circulatie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Hartspier</a:t>
                      </a:r>
                      <a:r>
                        <a:rPr lang="en-US" dirty="0" smtClean="0"/>
                        <a:t>-</a:t>
                      </a:r>
                    </a:p>
                    <a:p>
                      <a:r>
                        <a:rPr lang="en-US" dirty="0" err="1" smtClean="0"/>
                        <a:t>weefsel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Hartspier-cel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hond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Bloedva</a:t>
                      </a:r>
                      <a:r>
                        <a:rPr lang="en-US" dirty="0" smtClean="0"/>
                        <a:t>-ten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lymfe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Ademha-lingsstelsel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longen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Longweef-sel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longcel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luchtpijp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Neus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keelholte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Anatomie</a:t>
            </a:r>
            <a:r>
              <a:rPr lang="en-US" dirty="0" smtClean="0"/>
              <a:t> </a:t>
            </a:r>
            <a:r>
              <a:rPr lang="en-US" dirty="0" err="1" smtClean="0"/>
              <a:t>hond</a:t>
            </a:r>
            <a:endParaRPr lang="nl-NL" dirty="0"/>
          </a:p>
        </p:txBody>
      </p:sp>
      <p:pic>
        <p:nvPicPr>
          <p:cNvPr id="6" name="Tijdelijke aanduiding voor afbeelding 5" descr="anatomie hon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" r="56"/>
          <a:stretch>
            <a:fillRect/>
          </a:stretch>
        </p:blipFill>
        <p:spPr/>
      </p:pic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orgaanstelsels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Schematische</a:t>
            </a:r>
            <a:r>
              <a:rPr lang="en-US" dirty="0" smtClean="0"/>
              <a:t> </a:t>
            </a:r>
            <a:r>
              <a:rPr lang="en-US" dirty="0" err="1" smtClean="0"/>
              <a:t>voorstelling</a:t>
            </a:r>
            <a:r>
              <a:rPr lang="en-US" dirty="0" smtClean="0"/>
              <a:t> van de </a:t>
            </a:r>
            <a:r>
              <a:rPr lang="en-US" dirty="0" err="1" smtClean="0"/>
              <a:t>cel</a:t>
            </a:r>
            <a:r>
              <a:rPr lang="en-US" dirty="0" smtClean="0"/>
              <a:t> en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endParaRPr lang="nl-NL" dirty="0"/>
          </a:p>
        </p:txBody>
      </p:sp>
      <p:pic>
        <p:nvPicPr>
          <p:cNvPr id="4" name="Tijdelijke aanduiding voor inhoud 3" descr="cel schematis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5315" y="1600200"/>
            <a:ext cx="433336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DC786DE24794EA6A9AA91DAEF059A" ma:contentTypeVersion="" ma:contentTypeDescription="Een nieuw document maken." ma:contentTypeScope="" ma:versionID="dd40db9039a8637bbe1f9a5effe737b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39DC46-AB73-4C18-9D0E-B19E4A9323D5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EF8C930-2226-4542-A08A-8797DD1293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3802A0-2267-4927-AB4D-8067B7D601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2681</TotalTime>
  <Words>616</Words>
  <Application>Microsoft Office PowerPoint</Application>
  <PresentationFormat>Diavoorstelling (4:3)</PresentationFormat>
  <Paragraphs>121</Paragraphs>
  <Slides>39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2" baseType="lpstr">
      <vt:lpstr>Arial</vt:lpstr>
      <vt:lpstr>Calibri</vt:lpstr>
      <vt:lpstr>Office-thema</vt:lpstr>
      <vt:lpstr>Waarom is dit vak nodig?</vt:lpstr>
      <vt:lpstr>Wat zijn de taken van een dierenartsassistente?</vt:lpstr>
      <vt:lpstr>PowerPoint-presentatie</vt:lpstr>
      <vt:lpstr>WAAROM ZO BELANGRIJK?</vt:lpstr>
      <vt:lpstr>WAAROM ZO BELANGRIJK?</vt:lpstr>
      <vt:lpstr>PowerPoint-presentatie</vt:lpstr>
      <vt:lpstr>PowerPoint-presentatie</vt:lpstr>
      <vt:lpstr>Anatomie hond</vt:lpstr>
      <vt:lpstr>Schematische voorstelling van de cel en zijn inhoud</vt:lpstr>
      <vt:lpstr>Opbouw cel</vt:lpstr>
      <vt:lpstr>PowerPoint-presentatie</vt:lpstr>
      <vt:lpstr>Zenuwcel=neuron</vt:lpstr>
      <vt:lpstr>PowerPoint-presentatie</vt:lpstr>
      <vt:lpstr>Celmembraan functies</vt:lpstr>
      <vt:lpstr>Opname en afgifte van stoffen</vt:lpstr>
      <vt:lpstr>Communicatie tussen cellen</vt:lpstr>
      <vt:lpstr>Neurotransmitters: afstand heel klein</vt:lpstr>
      <vt:lpstr>Plaatstelijke verspreiding (lokale signaalstoffen , dmv diffusie  bv prostaglandines, tromboxanen, leucotrienen</vt:lpstr>
      <vt:lpstr>Grotere afstand door het lichaam dmv hormonen bv insuline</vt:lpstr>
      <vt:lpstr>hoe komen deze stoffen de cel binnen? </vt:lpstr>
      <vt:lpstr>cascadereactie</vt:lpstr>
      <vt:lpstr>Celdeling begint bij de chromosomen</vt:lpstr>
      <vt:lpstr>celdeling</vt:lpstr>
      <vt:lpstr>Mitose; aantal chromosomen in de nieuwe cel is gelijk aan de oorspronkelijke cel</vt:lpstr>
      <vt:lpstr>Meiose; dochtercellen bevatten de helft van het aantal chromosomen</vt:lpstr>
      <vt:lpstr>mutatie</vt:lpstr>
      <vt:lpstr>Weefsels zijn cellen met tussencelstof</vt:lpstr>
      <vt:lpstr>weefsels</vt:lpstr>
      <vt:lpstr>```````````````</vt:lpstr>
      <vt:lpstr>botweefsel</vt:lpstr>
      <vt:lpstr>botweefsel</vt:lpstr>
      <vt:lpstr>spierweefsel</vt:lpstr>
      <vt:lpstr>spierweefsel</vt:lpstr>
      <vt:lpstr>Een aantal begrippen</vt:lpstr>
      <vt:lpstr>diffusie</vt:lpstr>
      <vt:lpstr>Difussie</vt:lpstr>
      <vt:lpstr>Osmose</vt:lpstr>
      <vt:lpstr>osmose</vt:lpstr>
      <vt:lpstr>Elektrochemische gradient lichaam streeft altijd naar evenwicht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Toetsen</dc:title>
  <dc:creator>X</dc:creator>
  <cp:lastModifiedBy>Angelique Withaar</cp:lastModifiedBy>
  <cp:revision>266</cp:revision>
  <dcterms:created xsi:type="dcterms:W3CDTF">2012-09-25T09:17:07Z</dcterms:created>
  <dcterms:modified xsi:type="dcterms:W3CDTF">2014-09-25T11:01:06Z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0x0101004F1DC786DE24794EA6A9AA91DAEF059A</vt:lpwstr>
  </property>
</Properties>
</file>